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10"/>
  </p:notesMasterIdLst>
  <p:handoutMasterIdLst>
    <p:handoutMasterId r:id="rId11"/>
  </p:handout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4553" autoAdjust="0"/>
    <p:restoredTop sz="94660"/>
  </p:normalViewPr>
  <p:slideViewPr>
    <p:cSldViewPr>
      <p:cViewPr>
        <p:scale>
          <a:sx n="66" d="100"/>
          <a:sy n="66" d="100"/>
        </p:scale>
        <p:origin x="-1746" y="-73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LambrightTEL7002-10</a:t>
            </a: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302B20-FA38-4AC8-914A-2556221E35E6}" type="datetimeFigureOut">
              <a:rPr lang="en-US" smtClean="0"/>
              <a:pPr/>
              <a:t>8/5/2011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7ACECD7-1034-469F-9655-6CD89E54FFBC}" type="slidenum">
              <a:rPr lang="en-US" smtClean="0"/>
              <a:pPr/>
              <a:t>‹#›</a:t>
            </a:fld>
            <a:endParaRPr lang="en-US"/>
          </a:p>
        </p:txBody>
      </p:sp>
    </p:spTree>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LambrightTEL7002-10</a:t>
            </a: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ADA691-F986-4FC4-9AA3-B93AD8B5D80D}" type="datetimeFigureOut">
              <a:rPr lang="en-US" smtClean="0"/>
              <a:pPr/>
              <a:t>8/5/2011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FB61B1-CB08-4FE3-9D46-3C5DA4BE983C}" type="slidenum">
              <a:rPr lang="en-US" smtClean="0"/>
              <a:pPr/>
              <a:t>‹#›</a:t>
            </a:fld>
            <a:endParaRPr lang="en-US"/>
          </a:p>
        </p:txBody>
      </p:sp>
    </p:spTree>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3FB61B1-CB08-4FE3-9D46-3C5DA4BE983C}" type="slidenum">
              <a:rPr lang="en-US" smtClean="0"/>
              <a:pPr/>
              <a:t>1</a:t>
            </a:fld>
            <a:endParaRPr lang="en-US"/>
          </a:p>
        </p:txBody>
      </p:sp>
      <p:sp>
        <p:nvSpPr>
          <p:cNvPr id="5" name="Header Placeholder 4"/>
          <p:cNvSpPr>
            <a:spLocks noGrp="1"/>
          </p:cNvSpPr>
          <p:nvPr>
            <p:ph type="hdr" sz="quarter" idx="11"/>
          </p:nvPr>
        </p:nvSpPr>
        <p:spPr/>
        <p:txBody>
          <a:bodyPr/>
          <a:lstStyle/>
          <a:p>
            <a:r>
              <a:rPr lang="en-US" smtClean="0"/>
              <a:t>LambrightTEL7002-10</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ED6EBE7A-5FDF-4602-8F73-0655245ABBF2}" type="datetimeFigureOut">
              <a:rPr lang="en-US" smtClean="0"/>
              <a:pPr/>
              <a:t>8/5/2011</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1C21FC5F-FC6B-4B5B-8F53-9580C1E1702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D6EBE7A-5FDF-4602-8F73-0655245ABBF2}" type="datetimeFigureOut">
              <a:rPr lang="en-US" smtClean="0"/>
              <a:pPr/>
              <a:t>8/5/2011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21FC5F-FC6B-4B5B-8F53-9580C1E1702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ED6EBE7A-5FDF-4602-8F73-0655245ABBF2}" type="datetimeFigureOut">
              <a:rPr lang="en-US" smtClean="0"/>
              <a:pPr/>
              <a:t>8/5/2011</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1C21FC5F-FC6B-4B5B-8F53-9580C1E1702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D6EBE7A-5FDF-4602-8F73-0655245ABBF2}" type="datetimeFigureOut">
              <a:rPr lang="en-US" smtClean="0"/>
              <a:pPr/>
              <a:t>8/5/2011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C21FC5F-FC6B-4B5B-8F53-9580C1E1702A}"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ED6EBE7A-5FDF-4602-8F73-0655245ABBF2}" type="datetimeFigureOut">
              <a:rPr lang="en-US" smtClean="0"/>
              <a:pPr/>
              <a:t>8/5/2011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1C21FC5F-FC6B-4B5B-8F53-9580C1E1702A}"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ED6EBE7A-5FDF-4602-8F73-0655245ABBF2}" type="datetimeFigureOut">
              <a:rPr lang="en-US" smtClean="0"/>
              <a:pPr/>
              <a:t>8/5/2011</a:t>
            </a:fld>
            <a:endParaRPr lang="en-US"/>
          </a:p>
        </p:txBody>
      </p:sp>
      <p:sp>
        <p:nvSpPr>
          <p:cNvPr id="10" name="Slide Number Placeholder 9"/>
          <p:cNvSpPr>
            <a:spLocks noGrp="1"/>
          </p:cNvSpPr>
          <p:nvPr>
            <p:ph type="sldNum" sz="quarter" idx="16"/>
          </p:nvPr>
        </p:nvSpPr>
        <p:spPr/>
        <p:txBody>
          <a:bodyPr rtlCol="0"/>
          <a:lstStyle/>
          <a:p>
            <a:fld id="{1C21FC5F-FC6B-4B5B-8F53-9580C1E1702A}"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ED6EBE7A-5FDF-4602-8F73-0655245ABBF2}" type="datetimeFigureOut">
              <a:rPr lang="en-US" smtClean="0"/>
              <a:pPr/>
              <a:t>8/5/2011</a:t>
            </a:fld>
            <a:endParaRPr lang="en-US"/>
          </a:p>
        </p:txBody>
      </p:sp>
      <p:sp>
        <p:nvSpPr>
          <p:cNvPr id="12" name="Slide Number Placeholder 11"/>
          <p:cNvSpPr>
            <a:spLocks noGrp="1"/>
          </p:cNvSpPr>
          <p:nvPr>
            <p:ph type="sldNum" sz="quarter" idx="16"/>
          </p:nvPr>
        </p:nvSpPr>
        <p:spPr/>
        <p:txBody>
          <a:bodyPr rtlCol="0"/>
          <a:lstStyle/>
          <a:p>
            <a:fld id="{1C21FC5F-FC6B-4B5B-8F53-9580C1E1702A}"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D6EBE7A-5FDF-4602-8F73-0655245ABBF2}" type="datetimeFigureOut">
              <a:rPr lang="en-US" smtClean="0"/>
              <a:pPr/>
              <a:t>8/5/2011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C21FC5F-FC6B-4B5B-8F53-9580C1E1702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6EBE7A-5FDF-4602-8F73-0655245ABBF2}" type="datetimeFigureOut">
              <a:rPr lang="en-US" smtClean="0"/>
              <a:pPr/>
              <a:t>8/5/2011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1C21FC5F-FC6B-4B5B-8F53-9580C1E170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D6EBE7A-5FDF-4602-8F73-0655245ABBF2}" type="datetimeFigureOut">
              <a:rPr lang="en-US" smtClean="0"/>
              <a:pPr/>
              <a:t>8/5/2011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C21FC5F-FC6B-4B5B-8F53-9580C1E1702A}"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ED6EBE7A-5FDF-4602-8F73-0655245ABBF2}" type="datetimeFigureOut">
              <a:rPr lang="en-US" smtClean="0"/>
              <a:pPr/>
              <a:t>8/5/2011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1C21FC5F-FC6B-4B5B-8F53-9580C1E1702A}"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ED6EBE7A-5FDF-4602-8F73-0655245ABBF2}" type="datetimeFigureOut">
              <a:rPr lang="en-US" smtClean="0"/>
              <a:pPr/>
              <a:t>8/5/2011</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1C21FC5F-FC6B-4B5B-8F53-9580C1E1702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2438399"/>
          </a:xfrm>
        </p:spPr>
        <p:txBody>
          <a:bodyPr>
            <a:normAutofit fontScale="90000"/>
          </a:bodyPr>
          <a:lstStyle/>
          <a:p>
            <a:pPr algn="l"/>
            <a:r>
              <a:rPr lang="en-US" sz="1200" b="1" dirty="0"/>
              <a:t>NORTHCENTRAL UNIVERSITY</a:t>
            </a:r>
            <a:r>
              <a:rPr lang="en-US" sz="1200" dirty="0"/>
              <a:t/>
            </a:r>
            <a:br>
              <a:rPr lang="en-US" sz="1200" dirty="0"/>
            </a:br>
            <a:r>
              <a:rPr lang="en-US" sz="1200" b="1" dirty="0"/>
              <a:t>ASSIGNMENT COVER SHEET</a:t>
            </a:r>
            <a:r>
              <a:rPr lang="en-US" sz="1200" dirty="0"/>
              <a:t/>
            </a:r>
            <a:br>
              <a:rPr lang="en-US" sz="1200" dirty="0"/>
            </a:br>
            <a:r>
              <a:rPr lang="en-US" sz="1200" dirty="0"/>
              <a:t> </a:t>
            </a:r>
            <a:br>
              <a:rPr lang="en-US" sz="1200" dirty="0"/>
            </a:br>
            <a:r>
              <a:rPr lang="en-US" sz="1800" dirty="0"/>
              <a:t>Learner:  Thomas E. Lambright, Jr.						</a:t>
            </a:r>
            <a:r>
              <a:rPr lang="en-US" sz="1800" b="1" dirty="0"/>
              <a:t/>
            </a:r>
            <a:br>
              <a:rPr lang="en-US" sz="1800" b="1" dirty="0"/>
            </a:br>
            <a:r>
              <a:rPr lang="en-US" sz="1800" b="1" dirty="0"/>
              <a:t> </a:t>
            </a:r>
            <a:r>
              <a:rPr lang="en-US" sz="1800" dirty="0" smtClean="0"/>
              <a:t>ELT7008-4</a:t>
            </a:r>
            <a:r>
              <a:rPr lang="en-US" sz="1800" dirty="0"/>
              <a:t/>
            </a:r>
            <a:br>
              <a:rPr lang="en-US" sz="1800" dirty="0"/>
            </a:br>
            <a:r>
              <a:rPr lang="en-US" sz="1800" dirty="0"/>
              <a:t>Dr. </a:t>
            </a:r>
            <a:r>
              <a:rPr lang="en-US" sz="1800" dirty="0" err="1" smtClean="0"/>
              <a:t>Gatin</a:t>
            </a:r>
            <a:r>
              <a:rPr lang="en-US" sz="1800" dirty="0" smtClean="0"/>
              <a:t>                                                            </a:t>
            </a:r>
            <a:r>
              <a:rPr lang="en-US" sz="1800" dirty="0"/>
              <a:t>Assignment # </a:t>
            </a:r>
            <a:r>
              <a:rPr lang="en-US" sz="1800" dirty="0" smtClean="0"/>
              <a:t>4</a:t>
            </a:r>
            <a:br>
              <a:rPr lang="en-US" sz="1800" dirty="0" smtClean="0"/>
            </a:br>
            <a:r>
              <a:rPr lang="en-US" sz="1800" dirty="0" smtClean="0"/>
              <a:t>Hello </a:t>
            </a:r>
            <a:r>
              <a:rPr lang="en-US" sz="1800" dirty="0"/>
              <a:t>Dr. </a:t>
            </a:r>
            <a:r>
              <a:rPr lang="en-US" sz="1800" dirty="0" err="1" smtClean="0"/>
              <a:t>Gatin</a:t>
            </a:r>
            <a:r>
              <a:rPr lang="en-US" sz="1800" dirty="0" smtClean="0"/>
              <a:t> </a:t>
            </a:r>
            <a:r>
              <a:rPr lang="en-US" sz="1800" dirty="0"/>
              <a:t>, </a:t>
            </a:r>
            <a:br>
              <a:rPr lang="en-US" sz="1800" dirty="0"/>
            </a:br>
            <a:r>
              <a:rPr lang="en-US" sz="1800" dirty="0"/>
              <a:t>This particular assignment gave me the opportunity to </a:t>
            </a:r>
            <a:r>
              <a:rPr lang="en-US" sz="1800" dirty="0" smtClean="0"/>
              <a:t>identify some online collaborative issues that can arise between instructor and learner.</a:t>
            </a:r>
            <a:r>
              <a:rPr lang="en-US" sz="1800" dirty="0"/>
              <a:t> </a:t>
            </a:r>
            <a:br>
              <a:rPr lang="en-US" sz="1800" dirty="0"/>
            </a:br>
            <a:r>
              <a:rPr lang="en-US" sz="1800" b="1" dirty="0"/>
              <a:t> </a:t>
            </a:r>
            <a:r>
              <a:rPr lang="en-US" sz="1200" dirty="0"/>
              <a:t/>
            </a:r>
            <a:br>
              <a:rPr lang="en-US" sz="1200" dirty="0"/>
            </a:br>
            <a:endParaRPr lang="en-US" sz="1200" dirty="0"/>
          </a:p>
        </p:txBody>
      </p:sp>
      <p:sp>
        <p:nvSpPr>
          <p:cNvPr id="3" name="Subtitle 2"/>
          <p:cNvSpPr>
            <a:spLocks noGrp="1"/>
          </p:cNvSpPr>
          <p:nvPr>
            <p:ph type="subTitle" idx="1"/>
          </p:nvPr>
        </p:nvSpPr>
        <p:spPr>
          <a:xfrm>
            <a:off x="457200" y="3048000"/>
            <a:ext cx="8153400" cy="3048000"/>
          </a:xfrm>
        </p:spPr>
        <p:txBody>
          <a:bodyPr>
            <a:normAutofit/>
          </a:bodyPr>
          <a:lstStyle/>
          <a:p>
            <a:r>
              <a:rPr lang="en-US" sz="2800" b="1" dirty="0"/>
              <a:t>Faculty Use Only</a:t>
            </a:r>
            <a:endParaRPr lang="en-US" sz="2800" dirty="0"/>
          </a:p>
          <a:p>
            <a:r>
              <a:rPr lang="en-US" sz="2800" dirty="0"/>
              <a:t>&lt;Faculty comments here&gt;</a:t>
            </a:r>
          </a:p>
          <a:p>
            <a:r>
              <a:rPr lang="en-US" sz="2800" dirty="0"/>
              <a:t> </a:t>
            </a:r>
          </a:p>
          <a:p>
            <a:r>
              <a:rPr lang="en-US" sz="2800" dirty="0"/>
              <a:t> </a:t>
            </a:r>
          </a:p>
          <a:p>
            <a:r>
              <a:rPr lang="en-US" sz="2800" dirty="0"/>
              <a:t>&lt;Faculty Name&gt;	&lt;Grade Earned&gt;	&lt;Writing Score&gt;	&lt;Date Graded&gt;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Strategies for Motivating and Engaging Students</a:t>
            </a:r>
            <a:endParaRPr lang="en-US" dirty="0"/>
          </a:p>
        </p:txBody>
      </p:sp>
      <p:sp>
        <p:nvSpPr>
          <p:cNvPr id="3" name="Content Placeholder 2"/>
          <p:cNvSpPr>
            <a:spLocks noGrp="1"/>
          </p:cNvSpPr>
          <p:nvPr>
            <p:ph sz="quarter" idx="1"/>
          </p:nvPr>
        </p:nvSpPr>
        <p:spPr/>
        <p:txBody>
          <a:bodyPr/>
          <a:lstStyle/>
          <a:p>
            <a:pPr>
              <a:buNone/>
            </a:pPr>
            <a:r>
              <a:rPr lang="en-US" dirty="0" smtClean="0"/>
              <a:t>Preface</a:t>
            </a:r>
          </a:p>
          <a:p>
            <a:pPr>
              <a:buNone/>
            </a:pPr>
            <a:r>
              <a:rPr lang="en-US" dirty="0" smtClean="0"/>
              <a:t>Online instructors face many challenges in providing effective motivating strategies and instructions for  learners. </a:t>
            </a:r>
          </a:p>
          <a:p>
            <a:pPr>
              <a:buNone/>
            </a:pPr>
            <a:r>
              <a:rPr lang="en-US" dirty="0" smtClean="0"/>
              <a:t>The objective of this PowerPoint is to provide strategies that will help  provide insight on the most common problems in online collaboration (</a:t>
            </a:r>
            <a:r>
              <a:rPr lang="en-US" dirty="0" err="1" smtClean="0"/>
              <a:t>Palloff</a:t>
            </a:r>
            <a:r>
              <a:rPr lang="en-US" dirty="0" smtClean="0"/>
              <a:t>, &amp; Pratt ,2007).   </a:t>
            </a:r>
            <a:endParaRPr lang="en-US" dirty="0"/>
          </a:p>
        </p:txBody>
      </p:sp>
    </p:spTree>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Establishing Learning Teams</a:t>
            </a:r>
            <a:endParaRPr lang="en-US" dirty="0"/>
          </a:p>
        </p:txBody>
      </p:sp>
      <p:sp>
        <p:nvSpPr>
          <p:cNvPr id="3" name="Content Placeholder 2"/>
          <p:cNvSpPr>
            <a:spLocks noGrp="1"/>
          </p:cNvSpPr>
          <p:nvPr>
            <p:ph sz="quarter" idx="1"/>
          </p:nvPr>
        </p:nvSpPr>
        <p:spPr/>
        <p:txBody>
          <a:bodyPr>
            <a:normAutofit fontScale="92500" lnSpcReduction="10000"/>
          </a:bodyPr>
          <a:lstStyle/>
          <a:p>
            <a:pPr>
              <a:buNone/>
            </a:pPr>
            <a:r>
              <a:rPr lang="en-US" dirty="0" smtClean="0"/>
              <a:t>     It is important for the instructor to immediately provide roles which the learners will be able to take on. Just as many sports teams have a leader such as a captain. It is important for the teams of learners to have leadership among their ranks.</a:t>
            </a:r>
          </a:p>
          <a:p>
            <a:pPr>
              <a:buNone/>
            </a:pPr>
            <a:r>
              <a:rPr lang="en-US" dirty="0" smtClean="0"/>
              <a:t>     It is important that the instructional leader use a strategy of assigning roles for the smooth functioning of the team. This strategy consists of having the online learners form a small group of four or five depending on the size of the group. There should be a team leader, team recorder , and a team motivator. </a:t>
            </a:r>
          </a:p>
          <a:p>
            <a:pPr>
              <a:buNone/>
            </a:pPr>
            <a:endParaRPr lang="en-US" dirty="0"/>
          </a:p>
        </p:txBody>
      </p:sp>
    </p:spTree>
  </p:cSld>
  <p:clrMapOvr>
    <a:masterClrMapping/>
  </p:clrMapOvr>
  <p:transition>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Strategy # 1: Roles of the Learner</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The team leader should be selected by an agreed upon voting process. The potential team leaders should have proper credentials of leadership and of course want to play this essential leadership role. The team leader will set up times of meetings and take the lead in conducting the meetings. An agenda  should be developed by this leader to be followed and agreed upon by the team.</a:t>
            </a:r>
          </a:p>
          <a:p>
            <a:r>
              <a:rPr lang="en-US" dirty="0" smtClean="0"/>
              <a:t>The next role is the recorder. The recorder will manage the record keeping. This person will be able to handle the assignment that needs to be turned in. The recorder will have a calendar of events such as due dates for assignments.  </a:t>
            </a:r>
            <a:endParaRPr lang="en-US" dirty="0"/>
          </a:p>
        </p:txBody>
      </p:sp>
    </p:spTree>
  </p:cSld>
  <p:clrMapOvr>
    <a:masterClrMapping/>
  </p:clrMapOvr>
  <p:transition>
    <p:wipe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Roles of the Learner (part 2)</a:t>
            </a:r>
            <a:endParaRPr lang="en-US" dirty="0"/>
          </a:p>
        </p:txBody>
      </p:sp>
      <p:sp>
        <p:nvSpPr>
          <p:cNvPr id="3" name="Content Placeholder 2"/>
          <p:cNvSpPr>
            <a:spLocks noGrp="1"/>
          </p:cNvSpPr>
          <p:nvPr>
            <p:ph sz="quarter" idx="1"/>
          </p:nvPr>
        </p:nvSpPr>
        <p:spPr/>
        <p:txBody>
          <a:bodyPr/>
          <a:lstStyle/>
          <a:p>
            <a:r>
              <a:rPr lang="en-US" dirty="0" smtClean="0"/>
              <a:t>Last but not least is the motivator. The motivator is one position that is just as important as the leader. The motivator is the one who keeps all things together. When the group somehow becomes overwhelmed , the motivator has positive information to encourage the team to overcome their challenges and complete the task.</a:t>
            </a:r>
            <a:endParaRPr lang="en-US" dirty="0"/>
          </a:p>
        </p:txBody>
      </p:sp>
    </p:spTree>
  </p:cSld>
  <p:clrMapOvr>
    <a:masterClrMapping/>
  </p:clrMapOvr>
  <p:transition>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Strategy # 2: The Discussion Thread</a:t>
            </a:r>
            <a:endParaRPr lang="en-US" dirty="0"/>
          </a:p>
        </p:txBody>
      </p:sp>
      <p:sp>
        <p:nvSpPr>
          <p:cNvPr id="3" name="Content Placeholder 2"/>
          <p:cNvSpPr>
            <a:spLocks noGrp="1"/>
          </p:cNvSpPr>
          <p:nvPr>
            <p:ph sz="quarter" idx="1"/>
          </p:nvPr>
        </p:nvSpPr>
        <p:spPr/>
        <p:txBody>
          <a:bodyPr>
            <a:normAutofit/>
          </a:bodyPr>
          <a:lstStyle/>
          <a:p>
            <a:pPr algn="just">
              <a:buNone/>
            </a:pPr>
            <a:r>
              <a:rPr lang="en-US" dirty="0" smtClean="0"/>
              <a:t>     Another key strategy to keep the online learner focused is the use of a thought provoking questions and /or assignments. Rather than use  a question with a simple yes or no answer, a thought provoking open ended question may suite the interest of the learner best. Discuss the benefits of online learning. Are there any disadvantages to online learning? Provide examples and personal experiences. Your response should be a 300-400 word response.</a:t>
            </a:r>
            <a:endParaRPr lang="en-US" dirty="0"/>
          </a:p>
        </p:txBody>
      </p:sp>
    </p:spTree>
  </p:cSld>
  <p:clrMapOvr>
    <a:masterClrMapping/>
  </p:clrMapOvr>
  <p:transition>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Strategy # 3: Instructor Presence  </a:t>
            </a:r>
            <a:endParaRPr lang="en-US" dirty="0"/>
          </a:p>
        </p:txBody>
      </p:sp>
      <p:sp>
        <p:nvSpPr>
          <p:cNvPr id="3" name="Content Placeholder 2"/>
          <p:cNvSpPr>
            <a:spLocks noGrp="1"/>
          </p:cNvSpPr>
          <p:nvPr>
            <p:ph sz="quarter" idx="1"/>
          </p:nvPr>
        </p:nvSpPr>
        <p:spPr/>
        <p:txBody>
          <a:bodyPr/>
          <a:lstStyle/>
          <a:p>
            <a:pPr>
              <a:buNone/>
            </a:pPr>
            <a:r>
              <a:rPr lang="en-US" dirty="0" smtClean="0"/>
              <a:t>     The instructors presence is also as equally important. The professor can show his presence by providing feedback in posted discussions and completed projects. Learners need feedback to motivate them to continue on with assignments (Bender,2003). </a:t>
            </a:r>
            <a:endParaRPr lang="en-US" dirty="0"/>
          </a:p>
        </p:txBody>
      </p:sp>
    </p:spTree>
  </p:cSld>
  <p:clrMapOvr>
    <a:masterClrMapping/>
  </p:clrMapOvr>
  <p:transition>
    <p:wipe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sz="quarter" idx="1"/>
          </p:nvPr>
        </p:nvSpPr>
        <p:spPr>
          <a:xfrm>
            <a:off x="457200" y="1295400"/>
            <a:ext cx="8229600" cy="4830763"/>
          </a:xfrm>
        </p:spPr>
        <p:txBody>
          <a:bodyPr>
            <a:normAutofit fontScale="85000" lnSpcReduction="20000"/>
          </a:bodyPr>
          <a:lstStyle/>
          <a:p>
            <a:pPr>
              <a:buNone/>
            </a:pPr>
            <a:r>
              <a:rPr lang="en-US" dirty="0" smtClean="0"/>
              <a:t>Bender, T. (2003). </a:t>
            </a:r>
            <a:r>
              <a:rPr lang="en-US" i="1" dirty="0" smtClean="0"/>
              <a:t>Discussion-based online</a:t>
            </a:r>
          </a:p>
          <a:p>
            <a:pPr>
              <a:buNone/>
            </a:pPr>
            <a:r>
              <a:rPr lang="en-US" i="1" dirty="0" smtClean="0"/>
              <a:t>teaching to enhance student learning: Theory, </a:t>
            </a:r>
            <a:endParaRPr lang="en-US" dirty="0" smtClean="0"/>
          </a:p>
          <a:p>
            <a:pPr>
              <a:buNone/>
            </a:pPr>
            <a:r>
              <a:rPr lang="en-US" i="1" dirty="0" smtClean="0"/>
              <a:t> practice and assessment. </a:t>
            </a:r>
            <a:r>
              <a:rPr lang="en-US" dirty="0" smtClean="0"/>
              <a:t>Sterling, Virginia: Stylus</a:t>
            </a:r>
          </a:p>
          <a:p>
            <a:pPr>
              <a:buNone/>
            </a:pPr>
            <a:r>
              <a:rPr lang="en-US" dirty="0" smtClean="0"/>
              <a:t>Publishing. </a:t>
            </a:r>
          </a:p>
          <a:p>
            <a:pPr>
              <a:buNone/>
            </a:pPr>
            <a:endParaRPr lang="en-US" dirty="0" smtClean="0"/>
          </a:p>
          <a:p>
            <a:pPr>
              <a:buNone/>
            </a:pPr>
            <a:r>
              <a:rPr lang="en-US" dirty="0" err="1" smtClean="0"/>
              <a:t>Palloff</a:t>
            </a:r>
            <a:r>
              <a:rPr lang="en-US" dirty="0" smtClean="0"/>
              <a:t>, R., &amp; Pratt, K. (2007). </a:t>
            </a:r>
            <a:r>
              <a:rPr lang="en-US" i="1" dirty="0" smtClean="0"/>
              <a:t>Building online</a:t>
            </a:r>
          </a:p>
          <a:p>
            <a:pPr>
              <a:buNone/>
            </a:pPr>
            <a:r>
              <a:rPr lang="en-US" i="1" dirty="0" smtClean="0"/>
              <a:t>learning communities: Effective strategies for </a:t>
            </a:r>
            <a:endParaRPr lang="en-US" dirty="0" smtClean="0"/>
          </a:p>
          <a:p>
            <a:pPr>
              <a:buNone/>
            </a:pPr>
            <a:r>
              <a:rPr lang="en-US" i="1" dirty="0" smtClean="0"/>
              <a:t>the virtual classroom. </a:t>
            </a:r>
            <a:r>
              <a:rPr lang="en-US" dirty="0" smtClean="0"/>
              <a:t>San Francisco, CA: John</a:t>
            </a:r>
          </a:p>
          <a:p>
            <a:pPr>
              <a:buNone/>
            </a:pPr>
            <a:r>
              <a:rPr lang="en-US" dirty="0" smtClean="0"/>
              <a:t>Wiley &amp; Sons, Inc.</a:t>
            </a:r>
          </a:p>
          <a:p>
            <a:pPr>
              <a:buNone/>
            </a:pPr>
            <a:endParaRPr lang="en-US" dirty="0" smtClean="0"/>
          </a:p>
          <a:p>
            <a:pPr>
              <a:buNone/>
            </a:pPr>
            <a:r>
              <a:rPr lang="en-US" dirty="0" smtClean="0"/>
              <a:t> </a:t>
            </a:r>
          </a:p>
          <a:p>
            <a:pPr>
              <a:buNone/>
            </a:pPr>
            <a:r>
              <a:rPr lang="en-US" i="1" dirty="0" smtClean="0"/>
              <a:t> </a:t>
            </a:r>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1999</TotalTime>
  <Words>568</Words>
  <Application>Microsoft Office PowerPoint</Application>
  <PresentationFormat>On-screen Show (4:3)</PresentationFormat>
  <Paragraphs>37</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Median</vt:lpstr>
      <vt:lpstr>NORTHCENTRAL UNIVERSITY ASSIGNMENT COVER SHEET   Learner:  Thomas E. Lambright, Jr.        ELT7008-4 Dr. Gatin                                                            Assignment # 4 Hello Dr. Gatin ,  This particular assignment gave me the opportunity to identify some online collaborative issues that can arise between instructor and learner.    </vt:lpstr>
      <vt:lpstr>Strategies for Motivating and Engaging Students</vt:lpstr>
      <vt:lpstr>Establishing Learning Teams</vt:lpstr>
      <vt:lpstr>Strategy # 1: Roles of the Learner</vt:lpstr>
      <vt:lpstr>Roles of the Learner (part 2)</vt:lpstr>
      <vt:lpstr>Strategy # 2: The Discussion Thread</vt:lpstr>
      <vt:lpstr>Strategy # 3: Instructor Presence  </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NORTHCENTRAL UNIVERSITY ASSIGNMENT COVER SHEET   Learner:  Thomas E. Lambright, Jr.        ELT7002-10 Dr. Michele Herrera                                                            Assignment # 10 Hello Dr. Michele Herrera ,  This particular assignment gave me the opportunity to compile twenty (20) effective quotes on various e-learning themes.      </dc:title>
  <dc:creator>Your User Name</dc:creator>
  <cp:lastModifiedBy>Your User Name</cp:lastModifiedBy>
  <cp:revision>128</cp:revision>
  <dcterms:created xsi:type="dcterms:W3CDTF">2011-03-05T14:49:56Z</dcterms:created>
  <dcterms:modified xsi:type="dcterms:W3CDTF">2011-08-05T16:07:48Z</dcterms:modified>
</cp:coreProperties>
</file>